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22" r:id="rId2"/>
    <p:sldId id="326" r:id="rId3"/>
    <p:sldId id="327" r:id="rId4"/>
    <p:sldId id="328" r:id="rId5"/>
    <p:sldId id="386" r:id="rId6"/>
    <p:sldId id="323" r:id="rId7"/>
    <p:sldId id="324" r:id="rId8"/>
    <p:sldId id="325" r:id="rId9"/>
    <p:sldId id="329" r:id="rId10"/>
    <p:sldId id="330" r:id="rId11"/>
    <p:sldId id="331" r:id="rId12"/>
    <p:sldId id="332" r:id="rId13"/>
    <p:sldId id="333" r:id="rId14"/>
    <p:sldId id="334" r:id="rId15"/>
    <p:sldId id="256" r:id="rId16"/>
    <p:sldId id="356" r:id="rId17"/>
    <p:sldId id="360" r:id="rId18"/>
    <p:sldId id="357" r:id="rId19"/>
    <p:sldId id="358" r:id="rId20"/>
    <p:sldId id="359" r:id="rId21"/>
    <p:sldId id="382" r:id="rId22"/>
    <p:sldId id="361" r:id="rId23"/>
    <p:sldId id="362" r:id="rId24"/>
    <p:sldId id="363" r:id="rId25"/>
    <p:sldId id="364" r:id="rId26"/>
    <p:sldId id="365" r:id="rId27"/>
    <p:sldId id="366" r:id="rId28"/>
    <p:sldId id="383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4" r:id="rId45"/>
    <p:sldId id="385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6DBE6-DDAE-4670-B60E-4148D1A35274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0876C-7C37-47E2-8F55-6CCEF0D8D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66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60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7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3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9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7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3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8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C515-1215-457C-8F47-B4FAC4EDADCB}" type="datetimeFigureOut">
              <a:rPr lang="pt-BR" smtClean="0"/>
              <a:t>02/09/2019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888B-86C3-48DF-B513-5D2AEC12C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8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</a:t>
            </a:r>
            <a:r>
              <a:rPr lang="pt-BR" sz="3600" b="1" dirty="0">
                <a:solidFill>
                  <a:schemeClr val="bg1"/>
                </a:solidFill>
              </a:rPr>
              <a:t>Plantas – PGMP547</a:t>
            </a:r>
            <a:br>
              <a:rPr lang="pt-BR" sz="3600" b="1" dirty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02: Inferência Estatística e Regressão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Hipótese de Nulidade </a:t>
            </a:r>
            <a:r>
              <a:rPr lang="pt-BR" i="1" dirty="0"/>
              <a:t>H</a:t>
            </a:r>
            <a:r>
              <a:rPr lang="pt-BR" i="1" baseline="-25000" dirty="0"/>
              <a:t>0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86692" y="3785103"/>
            <a:ext cx="1022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...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 os possíveis contrastes entre as médias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 linhagens avaliadas em um ensaio de competição,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estatisticamente nulos.</a:t>
            </a:r>
            <a:endParaRPr lang="pt-BR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6" y="1871709"/>
            <a:ext cx="10631589" cy="16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Hipótese </a:t>
            </a:r>
            <a:r>
              <a:rPr lang="pt-BR" dirty="0"/>
              <a:t>Alternativa </a:t>
            </a:r>
            <a:r>
              <a:rPr lang="pt-BR" i="1" dirty="0"/>
              <a:t>H</a:t>
            </a:r>
            <a:r>
              <a:rPr lang="pt-BR" i="1" baseline="-25000" dirty="0"/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49383" y="4133446"/>
            <a:ext cx="10454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pelo menos uma das médias das linhagens avaliadas em um ensaio de competição, é diferente das demais.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É uma hipótese que contraria 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formulada com base no conhecimento prévio do problema, informações de pesquisa, etc.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Teste de Hipótese</a:t>
            </a:r>
            <a:endParaRPr lang="pt-BR" i="1" baseline="-25000" dirty="0"/>
          </a:p>
        </p:txBody>
      </p:sp>
      <p:sp>
        <p:nvSpPr>
          <p:cNvPr id="8" name="Retângulo 7"/>
          <p:cNvSpPr/>
          <p:nvPr/>
        </p:nvSpPr>
        <p:spPr>
          <a:xfrm>
            <a:off x="1102858" y="3497465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 é um procedimento que mediante informações obtidas de amostras, permite decidir aceitar ou rejeitar </a:t>
            </a:r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020685"/>
            <a:ext cx="10182225" cy="962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78" y="5655318"/>
            <a:ext cx="8620125" cy="3619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39066" y="5057404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1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Procedimentos para realização de um teste de hipótese</a:t>
            </a:r>
            <a:endParaRPr lang="pt-BR" i="1" baseline="-25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1" y="2192655"/>
            <a:ext cx="990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8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5989" y="1847292"/>
            <a:ext cx="11532973" cy="238760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>Análise Rotineiras</a:t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3521011" y="44624"/>
            <a:ext cx="564770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Analisar Dados?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5231904" y="1124744"/>
            <a:ext cx="1944216" cy="518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6236070" y="1772816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5263961" y="2564904"/>
            <a:ext cx="1944216" cy="6480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ANOVA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5231904" y="3293368"/>
            <a:ext cx="1000218" cy="68446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6240016" y="3284984"/>
            <a:ext cx="936104" cy="76485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de cantos arredondados 19"/>
          <p:cNvSpPr/>
          <p:nvPr/>
        </p:nvSpPr>
        <p:spPr>
          <a:xfrm>
            <a:off x="3863752" y="4149080"/>
            <a:ext cx="1944216" cy="504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QUALITATIVOS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456040" y="4149080"/>
            <a:ext cx="1944216" cy="5040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QUANTITATIVOS</a:t>
            </a: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863752" y="5580982"/>
            <a:ext cx="1944216" cy="800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TESTE DE COMPARAÇÃO DE MÉDIAS</a:t>
            </a: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6456040" y="5580982"/>
            <a:ext cx="1944216" cy="80034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ANÁLISE DE REGRESSÃO</a:t>
            </a:r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835861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7455860" y="4757507"/>
            <a:ext cx="3947" cy="71910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de cantos arredondados 25"/>
          <p:cNvSpPr/>
          <p:nvPr/>
        </p:nvSpPr>
        <p:spPr>
          <a:xfrm>
            <a:off x="1665281" y="3284984"/>
            <a:ext cx="1944216" cy="21242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Linhagens</a:t>
            </a:r>
          </a:p>
          <a:p>
            <a:pPr algn="ctr"/>
            <a:r>
              <a:rPr lang="pt-BR" dirty="0"/>
              <a:t>Híbridos</a:t>
            </a:r>
          </a:p>
          <a:p>
            <a:pPr algn="ctr"/>
            <a:r>
              <a:rPr lang="pt-BR" dirty="0"/>
              <a:t>Produtos Químicos</a:t>
            </a:r>
          </a:p>
          <a:p>
            <a:pPr algn="ctr"/>
            <a:r>
              <a:rPr lang="pt-BR" dirty="0"/>
              <a:t>Fertilizantes</a:t>
            </a:r>
          </a:p>
          <a:p>
            <a:pPr algn="ctr"/>
            <a:r>
              <a:rPr lang="pt-BR" dirty="0"/>
              <a:t>Técnicas</a:t>
            </a: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8616280" y="3246367"/>
            <a:ext cx="1944216" cy="21242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Doses:</a:t>
            </a:r>
          </a:p>
          <a:p>
            <a:pPr algn="ctr"/>
            <a:r>
              <a:rPr lang="pt-BR" dirty="0"/>
              <a:t>Nutrientes</a:t>
            </a:r>
          </a:p>
          <a:p>
            <a:pPr algn="ctr"/>
            <a:r>
              <a:rPr lang="pt-BR" dirty="0"/>
              <a:t>Produtos</a:t>
            </a:r>
          </a:p>
          <a:p>
            <a:pPr algn="ctr"/>
            <a:r>
              <a:rPr lang="pt-BR" dirty="0" err="1"/>
              <a:t>Fetilizantes</a:t>
            </a:r>
            <a:endParaRPr lang="pt-BR" dirty="0"/>
          </a:p>
        </p:txBody>
      </p:sp>
      <p:pic>
        <p:nvPicPr>
          <p:cNvPr id="12290" name="Picture 2" descr="Resultado de imagem para ggplot regres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68" y="1336167"/>
            <a:ext cx="2456700" cy="17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/>
          <a:srcRect l="57624"/>
          <a:stretch/>
        </p:blipFill>
        <p:spPr>
          <a:xfrm>
            <a:off x="2105421" y="1066642"/>
            <a:ext cx="1938020" cy="21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Qualitativos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9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42070" y="1489278"/>
            <a:ext cx="8797427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 smtClean="0"/>
              <a:t>Dados: Conjunto de valores (numéricos ou não) que identificam uma observação (unidade ou elemento), </a:t>
            </a:r>
            <a:r>
              <a:rPr lang="pt-BR" sz="2400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 smtClean="0"/>
              <a:t>Informação: conjunto de conhecimentos acumulados sobre certo tema por meio de pesquisa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242070" y="3340472"/>
            <a:ext cx="1800768" cy="1672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DADOS</a:t>
            </a:r>
            <a:endParaRPr lang="pt-BR" sz="3600" b="1" dirty="0"/>
          </a:p>
        </p:txBody>
      </p:sp>
      <p:sp>
        <p:nvSpPr>
          <p:cNvPr id="8" name="Retângulo Arredondado 7"/>
          <p:cNvSpPr/>
          <p:nvPr/>
        </p:nvSpPr>
        <p:spPr>
          <a:xfrm>
            <a:off x="5006880" y="3340472"/>
            <a:ext cx="3098897" cy="16720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INFORMAÇÃO</a:t>
            </a:r>
            <a:endParaRPr lang="pt-BR" sz="3600" b="1" dirty="0"/>
          </a:p>
        </p:txBody>
      </p:sp>
      <p:sp>
        <p:nvSpPr>
          <p:cNvPr id="9" name="Seta para a Direita 8"/>
          <p:cNvSpPr/>
          <p:nvPr/>
        </p:nvSpPr>
        <p:spPr>
          <a:xfrm>
            <a:off x="2274022" y="3637597"/>
            <a:ext cx="2644681" cy="10972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/>
              <a:t>ESTATÍSTICA</a:t>
            </a:r>
            <a:endParaRPr lang="pt-BR" sz="3200" dirty="0"/>
          </a:p>
        </p:txBody>
      </p:sp>
      <p:sp>
        <p:nvSpPr>
          <p:cNvPr id="10" name="Retângulo Arredondado 9"/>
          <p:cNvSpPr/>
          <p:nvPr/>
        </p:nvSpPr>
        <p:spPr>
          <a:xfrm>
            <a:off x="9350824" y="1626141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Testar uma hipótese</a:t>
            </a:r>
            <a:endParaRPr lang="pt-BR" sz="3600" b="1" dirty="0"/>
          </a:p>
        </p:txBody>
      </p:sp>
      <p:sp>
        <p:nvSpPr>
          <p:cNvPr id="11" name="Retângulo Arredondado 10"/>
          <p:cNvSpPr/>
          <p:nvPr/>
        </p:nvSpPr>
        <p:spPr>
          <a:xfrm>
            <a:off x="9350823" y="5067134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Comparar resultados</a:t>
            </a:r>
            <a:endParaRPr lang="pt-BR" sz="3600" b="1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9350822" y="3346637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Tomar decisões</a:t>
            </a:r>
            <a:endParaRPr lang="pt-BR" sz="3600" b="1" dirty="0"/>
          </a:p>
        </p:txBody>
      </p:sp>
      <p:cxnSp>
        <p:nvCxnSpPr>
          <p:cNvPr id="13" name="Conector de Seta Reta 12"/>
          <p:cNvCxnSpPr>
            <a:stCxn id="8" idx="3"/>
            <a:endCxn id="10" idx="1"/>
          </p:cNvCxnSpPr>
          <p:nvPr/>
        </p:nvCxnSpPr>
        <p:spPr>
          <a:xfrm flipV="1">
            <a:off x="8105777" y="2462164"/>
            <a:ext cx="1245047" cy="1714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12" idx="1"/>
          </p:cNvCxnSpPr>
          <p:nvPr/>
        </p:nvCxnSpPr>
        <p:spPr>
          <a:xfrm>
            <a:off x="8105777" y="4176495"/>
            <a:ext cx="1245045" cy="6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3"/>
            <a:endCxn id="11" idx="1"/>
          </p:cNvCxnSpPr>
          <p:nvPr/>
        </p:nvCxnSpPr>
        <p:spPr>
          <a:xfrm>
            <a:off x="8105777" y="4176495"/>
            <a:ext cx="1245046" cy="1726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37775"/>
          <a:stretch/>
        </p:blipFill>
        <p:spPr>
          <a:xfrm>
            <a:off x="7524206" y="39"/>
            <a:ext cx="4432663" cy="67926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9461" t="8064" r="11015" b="10215"/>
          <a:stretch/>
        </p:blipFill>
        <p:spPr>
          <a:xfrm>
            <a:off x="1254455" y="1227975"/>
            <a:ext cx="5886574" cy="192008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1696" y="303640"/>
            <a:ext cx="4842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400" dirty="0"/>
              <a:t>Teste de agrupamento de médias</a:t>
            </a:r>
          </a:p>
          <a:p>
            <a:pPr lvl="2"/>
            <a:r>
              <a:rPr lang="pt-BR" sz="2400" dirty="0"/>
              <a:t>Scott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Knott</a:t>
            </a:r>
            <a:r>
              <a:rPr lang="pt-BR" sz="2400" dirty="0"/>
              <a:t> (SK)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6" y="3241398"/>
            <a:ext cx="7355525" cy="22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0578" y="2572866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Tratamentos Quantitativos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7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28581"/>
            <a:ext cx="7743825" cy="41339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374674" y="62783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65893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33350"/>
            <a:ext cx="70389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446310"/>
            <a:ext cx="11368087" cy="27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7719"/>
          <a:stretch/>
        </p:blipFill>
        <p:spPr>
          <a:xfrm>
            <a:off x="535850" y="3910420"/>
            <a:ext cx="10997652" cy="23907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79" b="83920"/>
          <a:stretch/>
        </p:blipFill>
        <p:spPr>
          <a:xfrm>
            <a:off x="1590675" y="2066442"/>
            <a:ext cx="9702252" cy="4672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918235"/>
            <a:ext cx="5486400" cy="7354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4" y="3057189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Estimação dos coeficientes do modelo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15831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614"/>
          <a:stretch/>
        </p:blipFill>
        <p:spPr>
          <a:xfrm>
            <a:off x="571500" y="3381375"/>
            <a:ext cx="11301726" cy="638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-1" t="63090" r="63339" b="2661"/>
          <a:stretch/>
        </p:blipFill>
        <p:spPr>
          <a:xfrm>
            <a:off x="571500" y="4105275"/>
            <a:ext cx="4143375" cy="361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Áreas da </a:t>
            </a:r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32078" y="1608351"/>
            <a:ext cx="3062826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Estatística Descritiva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Consistência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Interpretações iniciais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59675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12" name="Conector de Seta Reta 11"/>
          <p:cNvCxnSpPr>
            <a:stCxn id="9" idx="1"/>
            <a:endCxn id="3" idx="6"/>
          </p:cNvCxnSpPr>
          <p:nvPr/>
        </p:nvCxnSpPr>
        <p:spPr>
          <a:xfrm flipH="1">
            <a:off x="3056708" y="2116183"/>
            <a:ext cx="1575370" cy="174606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9" idx="3"/>
            <a:endCxn id="8" idx="2"/>
          </p:cNvCxnSpPr>
          <p:nvPr/>
        </p:nvCxnSpPr>
        <p:spPr>
          <a:xfrm>
            <a:off x="7694904" y="2116183"/>
            <a:ext cx="1383781" cy="17460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3" idx="6"/>
            <a:endCxn id="8" idx="2"/>
          </p:cNvCxnSpPr>
          <p:nvPr/>
        </p:nvCxnSpPr>
        <p:spPr>
          <a:xfrm flipV="1">
            <a:off x="3056708" y="3862251"/>
            <a:ext cx="6021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700771" y="4604983"/>
            <a:ext cx="1550184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130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b="60428"/>
          <a:stretch/>
        </p:blipFill>
        <p:spPr>
          <a:xfrm>
            <a:off x="1348604" y="3241991"/>
            <a:ext cx="10072687" cy="11776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31268" t="53015" r="32230"/>
          <a:stretch/>
        </p:blipFill>
        <p:spPr>
          <a:xfrm>
            <a:off x="3371849" y="4506850"/>
            <a:ext cx="5324476" cy="20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10" y="2322472"/>
            <a:ext cx="11245362" cy="28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" y="2129710"/>
            <a:ext cx="11220450" cy="415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4674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1531491"/>
            <a:ext cx="10687050" cy="43529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48841"/>
          <a:stretch/>
        </p:blipFill>
        <p:spPr>
          <a:xfrm>
            <a:off x="104775" y="5943600"/>
            <a:ext cx="11715750" cy="371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50936" r="40325" b="-783"/>
          <a:stretch/>
        </p:blipFill>
        <p:spPr>
          <a:xfrm>
            <a:off x="2667816" y="6374259"/>
            <a:ext cx="69913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2165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0856"/>
          <a:stretch/>
        </p:blipFill>
        <p:spPr>
          <a:xfrm>
            <a:off x="881879" y="295275"/>
            <a:ext cx="10178142" cy="4953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5534051"/>
            <a:ext cx="11253787" cy="1085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4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SOMA DE QUADRADOS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72701"/>
            <a:ext cx="9921103" cy="4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5" y="2139572"/>
            <a:ext cx="11500596" cy="3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7" y="2080832"/>
            <a:ext cx="7743825" cy="413392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374674" y="62783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05691" y="356294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Regressão Linear Simples</a:t>
            </a:r>
            <a:br>
              <a:rPr lang="pt-BR" smtClean="0"/>
            </a:br>
            <a:r>
              <a:rPr lang="pt-BR" smtClean="0"/>
              <a:t>Coeficiente de Determinação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36717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199" y="13776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Descritiva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Objetivo: Detecção de padrões de interesse nos dados e a sua representação.</a:t>
            </a:r>
          </a:p>
          <a:p>
            <a:pPr lvl="1" algn="just"/>
            <a:r>
              <a:rPr lang="pt-BR" dirty="0" smtClean="0"/>
              <a:t>Tabelas</a:t>
            </a:r>
          </a:p>
          <a:p>
            <a:pPr lvl="1" algn="just"/>
            <a:r>
              <a:rPr lang="pt-BR" dirty="0" smtClean="0"/>
              <a:t>Gráficos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Medidas de posição: medidas que representam a tendência central dos dados de modo que são utilizadas para descrever propriedades da população ou amostra.</a:t>
            </a:r>
          </a:p>
          <a:p>
            <a:pPr lvl="2" algn="just"/>
            <a:r>
              <a:rPr lang="pt-BR" dirty="0" smtClean="0"/>
              <a:t>Média, mediana e moda</a:t>
            </a:r>
          </a:p>
          <a:p>
            <a:pPr lvl="1" algn="just"/>
            <a:r>
              <a:rPr lang="pt-BR" dirty="0" smtClean="0"/>
              <a:t>Medidas de dispersão: medidas que se aplicam na caracterização de uma distribuição de mensurações.</a:t>
            </a:r>
          </a:p>
          <a:p>
            <a:pPr lvl="2" algn="just"/>
            <a:r>
              <a:rPr lang="pt-BR" dirty="0" smtClean="0"/>
              <a:t>Amplitude, variância, desvio padrão, coeficiente de variação e erro padrão da média.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292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03429"/>
            <a:ext cx="10515600" cy="73085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5030" r="34951" b="77810"/>
          <a:stretch/>
        </p:blipFill>
        <p:spPr>
          <a:xfrm>
            <a:off x="905691" y="834282"/>
            <a:ext cx="4042226" cy="1087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99" y="1044657"/>
            <a:ext cx="4143374" cy="5554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2332" b="25826"/>
          <a:stretch/>
        </p:blipFill>
        <p:spPr>
          <a:xfrm>
            <a:off x="4581524" y="4183976"/>
            <a:ext cx="6405324" cy="226153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520" t="76713" r="3643"/>
          <a:stretch/>
        </p:blipFill>
        <p:spPr>
          <a:xfrm>
            <a:off x="1345286" y="2837859"/>
            <a:ext cx="8734426" cy="8523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l="30652" t="31775" r="20000"/>
          <a:stretch/>
        </p:blipFill>
        <p:spPr>
          <a:xfrm>
            <a:off x="353241" y="4316372"/>
            <a:ext cx="3786212" cy="2132053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761528" y="1921560"/>
            <a:ext cx="10515600" cy="730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>
                <a:solidFill>
                  <a:schemeClr val="tx1"/>
                </a:solidFill>
              </a:rPr>
              <a:t>Ajuste do Modelo – Estime os coeficientes</a:t>
            </a:r>
            <a:endParaRPr lang="pt-BR" i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86581"/>
          <a:stretch/>
        </p:blipFill>
        <p:spPr>
          <a:xfrm>
            <a:off x="504006" y="5877148"/>
            <a:ext cx="11249535" cy="7481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1195" b="93476"/>
          <a:stretch/>
        </p:blipFill>
        <p:spPr>
          <a:xfrm>
            <a:off x="582931" y="207845"/>
            <a:ext cx="10733297" cy="59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37405" r="33371"/>
          <a:stretch/>
        </p:blipFill>
        <p:spPr>
          <a:xfrm>
            <a:off x="504006" y="2928271"/>
            <a:ext cx="4778951" cy="212269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30421" t="2966" r="29553" b="68257"/>
          <a:stretch/>
        </p:blipFill>
        <p:spPr>
          <a:xfrm>
            <a:off x="992777" y="1097279"/>
            <a:ext cx="3971109" cy="134982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33225" t="66209" r="33066" b="19902"/>
          <a:stretch/>
        </p:blipFill>
        <p:spPr>
          <a:xfrm>
            <a:off x="6463553" y="4598894"/>
            <a:ext cx="3792071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29233" t="15506" r="28887" b="70293"/>
          <a:stretch/>
        </p:blipFill>
        <p:spPr>
          <a:xfrm>
            <a:off x="6014347" y="1179981"/>
            <a:ext cx="4711337" cy="79171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l="29233" t="40963" r="28887" b="43880"/>
          <a:stretch/>
        </p:blipFill>
        <p:spPr>
          <a:xfrm>
            <a:off x="6128773" y="3249947"/>
            <a:ext cx="4711337" cy="8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8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8540" r="82" b="13473"/>
          <a:stretch/>
        </p:blipFill>
        <p:spPr>
          <a:xfrm>
            <a:off x="180974" y="4810125"/>
            <a:ext cx="11767038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0394" b="92364"/>
          <a:stretch/>
        </p:blipFill>
        <p:spPr>
          <a:xfrm>
            <a:off x="2266574" y="246643"/>
            <a:ext cx="6972751" cy="43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21972" r="16881" b="25394"/>
          <a:stretch/>
        </p:blipFill>
        <p:spPr>
          <a:xfrm>
            <a:off x="361460" y="1428750"/>
            <a:ext cx="11586552" cy="2971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167" t="87610" r="52613" b="5018"/>
          <a:stretch/>
        </p:blipFill>
        <p:spPr>
          <a:xfrm>
            <a:off x="2583655" y="5743575"/>
            <a:ext cx="6826770" cy="53339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67825" t="78493" r="15759" b="13475"/>
          <a:stretch/>
        </p:blipFill>
        <p:spPr>
          <a:xfrm>
            <a:off x="470263" y="1124565"/>
            <a:ext cx="1933303" cy="383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55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252"/>
          <a:stretch/>
        </p:blipFill>
        <p:spPr>
          <a:xfrm>
            <a:off x="182880" y="409386"/>
            <a:ext cx="7259683" cy="41339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0" y="4630993"/>
            <a:ext cx="11225212" cy="1124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86112"/>
          <a:stretch/>
        </p:blipFill>
        <p:spPr>
          <a:xfrm>
            <a:off x="276327" y="5930859"/>
            <a:ext cx="11249535" cy="774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t="55077" r="20710" b="2947"/>
          <a:stretch/>
        </p:blipFill>
        <p:spPr>
          <a:xfrm>
            <a:off x="6414883" y="3427484"/>
            <a:ext cx="5579949" cy="5097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b="61776"/>
          <a:stretch/>
        </p:blipFill>
        <p:spPr>
          <a:xfrm>
            <a:off x="4957422" y="2749972"/>
            <a:ext cx="7037410" cy="464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12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9691" y="2553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00" y="4232884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tângulo 3"/>
          <p:cNvSpPr/>
          <p:nvPr/>
        </p:nvSpPr>
        <p:spPr>
          <a:xfrm>
            <a:off x="879691" y="1737881"/>
            <a:ext cx="102282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Abaixo segue os dados de duas linhagens de feijão quanto a três caracteres. Realize a análise de regressão para avaliar a influência da densidade de plantas no comportamento dessas linhagens para esses caracteres. Realize a análise manualmente para a linhagem VR22 quanto ao caractere AIPV. As demais realize no software GENES.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06" y="715328"/>
            <a:ext cx="5837663" cy="243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41" y="3505419"/>
            <a:ext cx="5920426" cy="287478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66" y="3505419"/>
            <a:ext cx="3047999" cy="28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orrel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31"/>
          <a:stretch/>
        </p:blipFill>
        <p:spPr bwMode="auto">
          <a:xfrm>
            <a:off x="1919537" y="2330854"/>
            <a:ext cx="8659661" cy="109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correl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51"/>
          <a:stretch/>
        </p:blipFill>
        <p:spPr bwMode="auto">
          <a:xfrm>
            <a:off x="1988056" y="4149080"/>
            <a:ext cx="857244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4"/>
          <p:cNvSpPr>
            <a:spLocks noGrp="1"/>
          </p:cNvSpPr>
          <p:nvPr>
            <p:ph type="title"/>
          </p:nvPr>
        </p:nvSpPr>
        <p:spPr>
          <a:xfrm>
            <a:off x="838199" y="13776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Correlações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48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72287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694465" y="4611289"/>
            <a:ext cx="1562796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25687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3" idx="0"/>
            <a:endCxn id="8" idx="0"/>
          </p:cNvCxnSpPr>
          <p:nvPr/>
        </p:nvCxnSpPr>
        <p:spPr>
          <a:xfrm rot="16200000" flipH="1">
            <a:off x="5391374" y="-1472518"/>
            <a:ext cx="1137107" cy="8314509"/>
          </a:xfrm>
          <a:prstGeom prst="curvedConnector3">
            <a:avLst>
              <a:gd name="adj1" fmla="val -201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4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8201" y="1704643"/>
            <a:ext cx="1051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Objetivo: Realizar generalizações sobre uma população com base em dados de uma amostra.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Formas de generalização: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 único valor – Estimação por ponto;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Testar um inseticida para saber a dose que mata 90%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uma amplitude de valores numéricos – Estimação por intervalo;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Descobrir um intervalo de doses para matar pelo menos 50%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O inseticida novo é melhor que os existentes no mercado?</a:t>
            </a:r>
          </a:p>
          <a:p>
            <a:pPr lvl="1"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8540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3167"/>
          <a:stretch/>
        </p:blipFill>
        <p:spPr>
          <a:xfrm>
            <a:off x="866775" y="1082278"/>
            <a:ext cx="10325100" cy="74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5551"/>
            <a:ext cx="10258425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Agrupar 5"/>
          <p:cNvGrpSpPr/>
          <p:nvPr/>
        </p:nvGrpSpPr>
        <p:grpSpPr>
          <a:xfrm>
            <a:off x="637901" y="1897650"/>
            <a:ext cx="10492061" cy="3375981"/>
            <a:chOff x="637901" y="1897650"/>
            <a:chExt cx="10492061" cy="337598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t="66192"/>
            <a:stretch/>
          </p:blipFill>
          <p:spPr>
            <a:xfrm>
              <a:off x="637901" y="3901828"/>
              <a:ext cx="10201275" cy="137180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/>
            <a:srcRect b="75766"/>
            <a:stretch/>
          </p:blipFill>
          <p:spPr>
            <a:xfrm>
              <a:off x="928687" y="1897650"/>
              <a:ext cx="10201275" cy="983321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4"/>
            <a:srcRect t="39686" b="36706"/>
            <a:stretch/>
          </p:blipFill>
          <p:spPr>
            <a:xfrm>
              <a:off x="637902" y="2947120"/>
              <a:ext cx="10201275" cy="9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0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uma população.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1061" y="5648921"/>
            <a:ext cx="4955177" cy="1046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Existe variabilidade devido às causas genéticas entre os genótipos avaliados</a:t>
            </a:r>
          </a:p>
          <a:p>
            <a:pPr algn="ctr"/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Existem linhagens de feijão superiores as demais avaliadas em um ensaio de </a:t>
            </a:r>
            <a:r>
              <a:rPr lang="pt-BR" sz="2000" dirty="0" smtClean="0"/>
              <a:t>competição.</a:t>
            </a:r>
          </a:p>
          <a:p>
            <a:pPr algn="just"/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1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667</Words>
  <Application>Microsoft Office PowerPoint</Application>
  <PresentationFormat>Widescreen</PresentationFormat>
  <Paragraphs>126</Paragraphs>
  <Slides>45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Áreas da Estatística</vt:lpstr>
      <vt:lpstr>Estatística Descritiva</vt:lpstr>
      <vt:lpstr>Correlações</vt:lpstr>
      <vt:lpstr>Inferência Estatística</vt:lpstr>
      <vt:lpstr>Inferência Estatística</vt:lpstr>
      <vt:lpstr>Conceitos importantes</vt:lpstr>
      <vt:lpstr>O que é uma hipótese? (Estatística)</vt:lpstr>
      <vt:lpstr>Hipótese de Nulidade H0</vt:lpstr>
      <vt:lpstr>Hipótese Alternativa Ha</vt:lpstr>
      <vt:lpstr>Teste de Hipótese</vt:lpstr>
      <vt:lpstr>Como Testar as Hipóteses?</vt:lpstr>
      <vt:lpstr>Procedimentos para realização de um teste de hipótese</vt:lpstr>
      <vt:lpstr>    Análise Rotineiras </vt:lpstr>
      <vt:lpstr>Apresentação do PowerPoint</vt:lpstr>
      <vt:lpstr>Tratamentos Qualitativos</vt:lpstr>
      <vt:lpstr>Apresentação do PowerPoint</vt:lpstr>
      <vt:lpstr>Apresentação do PowerPoint</vt:lpstr>
      <vt:lpstr>Apresentação do PowerPoint</vt:lpstr>
      <vt:lpstr>Tratamentos Quantitativos</vt:lpstr>
      <vt:lpstr>Regressão Linear Simples</vt:lpstr>
      <vt:lpstr>Apresentação do PowerPoint</vt:lpstr>
      <vt:lpstr>Apresentação do PowerPoint</vt:lpstr>
      <vt:lpstr>Regressão Linear Simples</vt:lpstr>
      <vt:lpstr>Regressão Linear Simples</vt:lpstr>
      <vt:lpstr>Regressão Linear Simples</vt:lpstr>
      <vt:lpstr>Regressão Linear Simples Estimação dos coeficientes do modelo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Análise de Variância Regressão Linear Simples</vt:lpstr>
      <vt:lpstr>Apresentação do PowerPoint</vt:lpstr>
      <vt:lpstr>SOMA DE QUADRADOS Regressão Linear Simples</vt:lpstr>
      <vt:lpstr>Regressão Linear Simples Coeficiente de Determinação</vt:lpstr>
      <vt:lpstr>Regressão Linear Simples Coeficiente de Determinação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Exemplo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Procedimentos para comparações múltiplas</dc:title>
  <dc:creator>Cliente</dc:creator>
  <cp:lastModifiedBy>Cliente</cp:lastModifiedBy>
  <cp:revision>87</cp:revision>
  <dcterms:created xsi:type="dcterms:W3CDTF">2019-07-18T11:49:45Z</dcterms:created>
  <dcterms:modified xsi:type="dcterms:W3CDTF">2019-09-02T11:16:38Z</dcterms:modified>
</cp:coreProperties>
</file>